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38: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16"/>
          <p:cNvSpPr txBox="1"/>
          <p:nvPr/>
        </p:nvSpPr>
        <p:spPr>
          <a:xfrm>
            <a:off x="4467025" y="6764100"/>
            <a:ext cx="30069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pic>
        <p:nvPicPr>
          <p:cNvPr id="415" name="Google Shape;415;p16"/>
          <p:cNvPicPr preferRelativeResize="0"/>
          <p:nvPr>
            <p:ph idx="2" type="pic"/>
          </p:nvPr>
        </p:nvPicPr>
        <p:blipFill rotWithShape="1">
          <a:blip r:embed="rId3">
            <a:alphaModFix/>
          </a:blip>
          <a:srcRect b="903" l="0" r="0" t="893"/>
          <a:stretch/>
        </p:blipFill>
        <p:spPr>
          <a:xfrm>
            <a:off x="4394725" y="5266000"/>
            <a:ext cx="3035400" cy="2495700"/>
          </a:xfrm>
          <a:prstGeom prst="rect">
            <a:avLst/>
          </a:prstGeom>
        </p:spPr>
      </p:pic>
      <p:grpSp>
        <p:nvGrpSpPr>
          <p:cNvPr id="416" name="Google Shape;416;p16"/>
          <p:cNvGrpSpPr/>
          <p:nvPr/>
        </p:nvGrpSpPr>
        <p:grpSpPr>
          <a:xfrm>
            <a:off x="188700" y="303175"/>
            <a:ext cx="6202650" cy="1057050"/>
            <a:chOff x="188700" y="303175"/>
            <a:chExt cx="6202650" cy="1057050"/>
          </a:xfrm>
        </p:grpSpPr>
        <p:sp>
          <p:nvSpPr>
            <p:cNvPr id="417" name="Google Shape;417;p16"/>
            <p:cNvSpPr txBox="1"/>
            <p:nvPr/>
          </p:nvSpPr>
          <p:spPr>
            <a:xfrm>
              <a:off x="245850" y="303175"/>
              <a:ext cx="61455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1800"/>
                </a:spcBef>
                <a:spcAft>
                  <a:spcPts val="400"/>
                </a:spcAft>
                <a:buClr>
                  <a:schemeClr val="dk1"/>
                </a:buClr>
                <a:buSzPts val="1100"/>
                <a:buFont typeface="Arial"/>
                <a:buNone/>
              </a:pPr>
              <a:r>
                <a:rPr b="1" lang="en" sz="1800">
                  <a:solidFill>
                    <a:schemeClr val="dk1"/>
                  </a:solidFill>
                </a:rPr>
                <a:t>Enhancing Response Time and System Efficiency through Machine Learning</a:t>
              </a:r>
              <a:endParaRPr b="1" sz="2200">
                <a:latin typeface="Google Sans SemiBold"/>
                <a:ea typeface="Google Sans SemiBold"/>
                <a:cs typeface="Google Sans SemiBold"/>
                <a:sym typeface="Google Sans SemiBold"/>
              </a:endParaRPr>
            </a:p>
          </p:txBody>
        </p:sp>
        <p:sp>
          <p:nvSpPr>
            <p:cNvPr id="418" name="Google Shape;418;p16"/>
            <p:cNvSpPr txBox="1"/>
            <p:nvPr/>
          </p:nvSpPr>
          <p:spPr>
            <a:xfrm>
              <a:off x="188700" y="960025"/>
              <a:ext cx="5172000" cy="40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800"/>
                </a:spcBef>
                <a:spcAft>
                  <a:spcPts val="0"/>
                </a:spcAft>
                <a:buClr>
                  <a:schemeClr val="dk1"/>
                </a:buClr>
                <a:buSzPts val="1100"/>
                <a:buFont typeface="Arial"/>
                <a:buNone/>
              </a:pPr>
              <a:r>
                <a:rPr b="1" lang="en" sz="1200">
                  <a:solidFill>
                    <a:schemeClr val="dk1"/>
                  </a:solidFill>
                </a:rPr>
                <a:t>An  Executive summary report for Tik tok by the data analytics team</a:t>
              </a:r>
              <a:endParaRPr b="1" sz="1200">
                <a:solidFill>
                  <a:schemeClr val="dk1"/>
                </a:solidFill>
              </a:endParaRPr>
            </a:p>
            <a:p>
              <a:pPr indent="0" lvl="0" marL="0" rtl="0" algn="l">
                <a:spcBef>
                  <a:spcPts val="400"/>
                </a:spcBef>
                <a:spcAft>
                  <a:spcPts val="1200"/>
                </a:spcAft>
                <a:buNone/>
              </a:pPr>
              <a:r>
                <a:t/>
              </a:r>
              <a:endParaRPr sz="1200">
                <a:latin typeface="Roboto"/>
                <a:ea typeface="Roboto"/>
                <a:cs typeface="Roboto"/>
                <a:sym typeface="Roboto"/>
              </a:endParaRPr>
            </a:p>
          </p:txBody>
        </p:sp>
      </p:grpSp>
      <p:sp>
        <p:nvSpPr>
          <p:cNvPr id="419" name="Google Shape;419;p16"/>
          <p:cNvSpPr txBox="1"/>
          <p:nvPr/>
        </p:nvSpPr>
        <p:spPr>
          <a:xfrm>
            <a:off x="418950" y="1895475"/>
            <a:ext cx="7011300" cy="647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chemeClr val="dk1"/>
                </a:solidFill>
                <a:latin typeface="Google Sans"/>
                <a:ea typeface="Google Sans"/>
                <a:cs typeface="Google Sans"/>
                <a:sym typeface="Google Sans"/>
              </a:rPr>
              <a:t>This project aimed to </a:t>
            </a:r>
            <a:r>
              <a:rPr b="1" lang="en" sz="1100">
                <a:solidFill>
                  <a:schemeClr val="dk1"/>
                </a:solidFill>
                <a:latin typeface="Google Sans"/>
                <a:ea typeface="Google Sans"/>
                <a:cs typeface="Google Sans"/>
                <a:sym typeface="Google Sans"/>
              </a:rPr>
              <a:t>increase response time and system efficiency </a:t>
            </a:r>
            <a:r>
              <a:rPr lang="en" sz="1100">
                <a:solidFill>
                  <a:schemeClr val="dk1"/>
                </a:solidFill>
                <a:latin typeface="Google Sans"/>
                <a:ea typeface="Google Sans"/>
                <a:cs typeface="Google Sans"/>
                <a:sym typeface="Google Sans"/>
              </a:rPr>
              <a:t>by automating the initial stages of the claims process. The goal was achieved by </a:t>
            </a:r>
            <a:r>
              <a:rPr b="1" lang="en" sz="1100">
                <a:solidFill>
                  <a:schemeClr val="dk1"/>
                </a:solidFill>
                <a:latin typeface="Google Sans"/>
                <a:ea typeface="Google Sans"/>
                <a:cs typeface="Google Sans"/>
                <a:sym typeface="Google Sans"/>
              </a:rPr>
              <a:t>developing a machine learning model</a:t>
            </a:r>
            <a:r>
              <a:rPr lang="en" sz="1100">
                <a:solidFill>
                  <a:schemeClr val="dk1"/>
                </a:solidFill>
                <a:latin typeface="Google Sans"/>
                <a:ea typeface="Google Sans"/>
                <a:cs typeface="Google Sans"/>
                <a:sym typeface="Google Sans"/>
              </a:rPr>
              <a:t> that can accurately classify videos reported as claims or opinions based on various </a:t>
            </a:r>
            <a:r>
              <a:rPr b="1" lang="en" sz="1100">
                <a:solidFill>
                  <a:schemeClr val="dk1"/>
                </a:solidFill>
                <a:latin typeface="Google Sans"/>
                <a:ea typeface="Google Sans"/>
                <a:cs typeface="Google Sans"/>
                <a:sym typeface="Google Sans"/>
              </a:rPr>
              <a:t>user engagement metrics.</a:t>
            </a:r>
            <a:endParaRPr b="1" sz="1100">
              <a:solidFill>
                <a:schemeClr val="dk1"/>
              </a:solidFill>
              <a:latin typeface="Google Sans"/>
              <a:ea typeface="Google Sans"/>
              <a:cs typeface="Google Sans"/>
              <a:sym typeface="Google Sans"/>
            </a:endParaRPr>
          </a:p>
        </p:txBody>
      </p:sp>
      <p:sp>
        <p:nvSpPr>
          <p:cNvPr id="420" name="Google Shape;420;p16"/>
          <p:cNvSpPr txBox="1"/>
          <p:nvPr/>
        </p:nvSpPr>
        <p:spPr>
          <a:xfrm>
            <a:off x="419100" y="2905350"/>
            <a:ext cx="7011300" cy="647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chemeClr val="dk1"/>
                </a:solidFill>
                <a:latin typeface="Google Sans"/>
                <a:ea typeface="Google Sans"/>
                <a:cs typeface="Google Sans"/>
                <a:sym typeface="Google Sans"/>
              </a:rPr>
              <a:t>The current claims process involves manual review of videos, which is time-consuming and prone to errors. This project sought to address this issue by leveraging machine learning techniques to automate the initial stages of the claims process.</a:t>
            </a:r>
            <a:endParaRPr sz="1100">
              <a:solidFill>
                <a:schemeClr val="dk1"/>
              </a:solidFill>
              <a:latin typeface="Google Sans"/>
              <a:ea typeface="Google Sans"/>
              <a:cs typeface="Google Sans"/>
              <a:sym typeface="Google Sans"/>
            </a:endParaRPr>
          </a:p>
        </p:txBody>
      </p:sp>
      <p:sp>
        <p:nvSpPr>
          <p:cNvPr id="421" name="Google Shape;421;p16"/>
          <p:cNvSpPr txBox="1"/>
          <p:nvPr/>
        </p:nvSpPr>
        <p:spPr>
          <a:xfrm>
            <a:off x="418950" y="3829050"/>
            <a:ext cx="7049400" cy="390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chemeClr val="dk1"/>
                </a:solidFill>
                <a:latin typeface="Google Sans"/>
                <a:ea typeface="Google Sans"/>
                <a:cs typeface="Google Sans"/>
                <a:sym typeface="Google Sans"/>
              </a:rPr>
              <a:t>We developed a machine learning model using the </a:t>
            </a:r>
            <a:r>
              <a:rPr b="1" lang="en" sz="1100">
                <a:solidFill>
                  <a:schemeClr val="dk1"/>
                </a:solidFill>
                <a:latin typeface="Google Sans"/>
                <a:ea typeface="Google Sans"/>
                <a:cs typeface="Google Sans"/>
                <a:sym typeface="Google Sans"/>
              </a:rPr>
              <a:t>Random Forest algorithm and XGBoost.</a:t>
            </a:r>
            <a:r>
              <a:rPr lang="en" sz="1100">
                <a:solidFill>
                  <a:schemeClr val="dk1"/>
                </a:solidFill>
                <a:latin typeface="Google Sans"/>
                <a:ea typeface="Google Sans"/>
                <a:cs typeface="Google Sans"/>
                <a:sym typeface="Google Sans"/>
              </a:rPr>
              <a:t> The model was trained on a dataset containing u</a:t>
            </a:r>
            <a:r>
              <a:rPr b="1" lang="en" sz="1100">
                <a:solidFill>
                  <a:schemeClr val="dk1"/>
                </a:solidFill>
                <a:latin typeface="Google Sans"/>
                <a:ea typeface="Google Sans"/>
                <a:cs typeface="Google Sans"/>
                <a:sym typeface="Google Sans"/>
              </a:rPr>
              <a:t>ser video counts and user transcription text. </a:t>
            </a:r>
            <a:r>
              <a:rPr lang="en" sz="1100">
                <a:solidFill>
                  <a:schemeClr val="dk1"/>
                </a:solidFill>
                <a:latin typeface="Google Sans"/>
                <a:ea typeface="Google Sans"/>
                <a:cs typeface="Google Sans"/>
                <a:sym typeface="Google Sans"/>
              </a:rPr>
              <a:t>The model was able to accurately classify videos reported as claims or opinions with a </a:t>
            </a:r>
            <a:r>
              <a:rPr b="1" lang="en" sz="1100">
                <a:solidFill>
                  <a:schemeClr val="dk1"/>
                </a:solidFill>
                <a:latin typeface="Google Sans"/>
                <a:ea typeface="Google Sans"/>
                <a:cs typeface="Google Sans"/>
                <a:sym typeface="Google Sans"/>
              </a:rPr>
              <a:t>validation score of 0.996.</a:t>
            </a:r>
            <a:endParaRPr b="1" sz="1100">
              <a:solidFill>
                <a:schemeClr val="dk1"/>
              </a:solidFill>
              <a:latin typeface="Google Sans"/>
              <a:ea typeface="Google Sans"/>
              <a:cs typeface="Google Sans"/>
              <a:sym typeface="Google Sans"/>
            </a:endParaRPr>
          </a:p>
        </p:txBody>
      </p:sp>
      <p:sp>
        <p:nvSpPr>
          <p:cNvPr id="422" name="Google Shape;422;p16"/>
          <p:cNvSpPr txBox="1"/>
          <p:nvPr/>
        </p:nvSpPr>
        <p:spPr>
          <a:xfrm>
            <a:off x="2619375" y="6858000"/>
            <a:ext cx="5172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latin typeface="Google Sans"/>
              <a:ea typeface="Google Sans"/>
              <a:cs typeface="Google Sans"/>
              <a:sym typeface="Google Sans"/>
            </a:endParaRPr>
          </a:p>
        </p:txBody>
      </p:sp>
      <p:sp>
        <p:nvSpPr>
          <p:cNvPr id="423" name="Google Shape;423;p16"/>
          <p:cNvSpPr txBox="1"/>
          <p:nvPr/>
        </p:nvSpPr>
        <p:spPr>
          <a:xfrm>
            <a:off x="466725" y="4933950"/>
            <a:ext cx="3714900" cy="3000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chemeClr val="dk1"/>
                </a:solidFill>
                <a:latin typeface="Google Sans"/>
                <a:ea typeface="Google Sans"/>
                <a:cs typeface="Google Sans"/>
                <a:sym typeface="Google Sans"/>
              </a:rPr>
              <a:t>The model considered several factors such as </a:t>
            </a:r>
            <a:r>
              <a:rPr b="1" lang="en" sz="1100">
                <a:solidFill>
                  <a:schemeClr val="dk1"/>
                </a:solidFill>
                <a:latin typeface="Google Sans"/>
                <a:ea typeface="Google Sans"/>
                <a:cs typeface="Google Sans"/>
                <a:sym typeface="Google Sans"/>
              </a:rPr>
              <a:t>video duration, view count, like count, share count, download count, comment count,</a:t>
            </a:r>
            <a:r>
              <a:rPr lang="en" sz="1100">
                <a:solidFill>
                  <a:schemeClr val="dk1"/>
                </a:solidFill>
                <a:latin typeface="Google Sans"/>
                <a:ea typeface="Google Sans"/>
                <a:cs typeface="Google Sans"/>
                <a:sym typeface="Google Sans"/>
              </a:rPr>
              <a:t> </a:t>
            </a:r>
            <a:r>
              <a:rPr b="1" lang="en" sz="1100">
                <a:solidFill>
                  <a:schemeClr val="dk1"/>
                </a:solidFill>
                <a:latin typeface="Google Sans"/>
                <a:ea typeface="Google Sans"/>
                <a:cs typeface="Google Sans"/>
                <a:sym typeface="Google Sans"/>
              </a:rPr>
              <a:t>text length,</a:t>
            </a:r>
            <a:r>
              <a:rPr lang="en" sz="1100">
                <a:solidFill>
                  <a:schemeClr val="dk1"/>
                </a:solidFill>
                <a:latin typeface="Google Sans"/>
                <a:ea typeface="Google Sans"/>
                <a:cs typeface="Google Sans"/>
                <a:sym typeface="Google Sans"/>
              </a:rPr>
              <a:t> author ban status, verified status, and numerical representatives of video transcription text. The model performed exceptionally well, with almost no false positives and very little false negatives.</a:t>
            </a:r>
            <a:endParaRPr sz="1100">
              <a:solidFill>
                <a:schemeClr val="dk1"/>
              </a:solidFill>
              <a:latin typeface="Google Sans"/>
              <a:ea typeface="Google Sans"/>
              <a:cs typeface="Google Sans"/>
              <a:sym typeface="Google Sans"/>
            </a:endParaRPr>
          </a:p>
          <a:p>
            <a:pPr indent="0" lvl="0" marL="0" rtl="0" algn="l">
              <a:lnSpc>
                <a:spcPct val="115000"/>
              </a:lnSpc>
              <a:spcBef>
                <a:spcPts val="0"/>
              </a:spcBef>
              <a:spcAft>
                <a:spcPts val="0"/>
              </a:spcAft>
              <a:buNone/>
            </a:pPr>
            <a:r>
              <a:t/>
            </a:r>
            <a:endParaRPr sz="1100">
              <a:solidFill>
                <a:schemeClr val="dk1"/>
              </a:solidFill>
              <a:latin typeface="Google Sans"/>
              <a:ea typeface="Google Sans"/>
              <a:cs typeface="Google Sans"/>
              <a:sym typeface="Google Sans"/>
            </a:endParaRPr>
          </a:p>
          <a:p>
            <a:pPr indent="0" lvl="0" marL="0" rtl="0" algn="l">
              <a:lnSpc>
                <a:spcPct val="115000"/>
              </a:lnSpc>
              <a:spcBef>
                <a:spcPts val="0"/>
              </a:spcBef>
              <a:spcAft>
                <a:spcPts val="0"/>
              </a:spcAft>
              <a:buNone/>
            </a:pPr>
            <a:r>
              <a:rPr b="1" lang="en" sz="1100">
                <a:solidFill>
                  <a:schemeClr val="dk1"/>
                </a:solidFill>
                <a:latin typeface="Google Sans"/>
                <a:ea typeface="Google Sans"/>
                <a:cs typeface="Google Sans"/>
                <a:sym typeface="Google Sans"/>
              </a:rPr>
              <a:t>Ethical Considerations.</a:t>
            </a:r>
            <a:endParaRPr b="1" sz="1100">
              <a:solidFill>
                <a:schemeClr val="dk1"/>
              </a:solidFill>
              <a:latin typeface="Google Sans"/>
              <a:ea typeface="Google Sans"/>
              <a:cs typeface="Google Sans"/>
              <a:sym typeface="Google Sans"/>
            </a:endParaRPr>
          </a:p>
          <a:p>
            <a:pPr indent="0" lvl="0" marL="0" rtl="0" algn="l">
              <a:lnSpc>
                <a:spcPct val="115000"/>
              </a:lnSpc>
              <a:spcBef>
                <a:spcPts val="0"/>
              </a:spcBef>
              <a:spcAft>
                <a:spcPts val="0"/>
              </a:spcAft>
              <a:buNone/>
            </a:pPr>
            <a:r>
              <a:rPr lang="en" sz="1100">
                <a:solidFill>
                  <a:schemeClr val="dk1"/>
                </a:solidFill>
                <a:latin typeface="Google Sans"/>
                <a:ea typeface="Google Sans"/>
                <a:cs typeface="Google Sans"/>
                <a:sym typeface="Google Sans"/>
              </a:rPr>
              <a:t>The model was trained on data collected from TikTok, a platform that requires users to give consent for their data to be used. All data used in this project complies with </a:t>
            </a:r>
            <a:r>
              <a:rPr lang="en" sz="1100">
                <a:solidFill>
                  <a:schemeClr val="dk1"/>
                </a:solidFill>
                <a:latin typeface="Google Sans"/>
                <a:ea typeface="Google Sans"/>
                <a:cs typeface="Google Sans"/>
                <a:sym typeface="Google Sans"/>
              </a:rPr>
              <a:t>TikTok</a:t>
            </a:r>
            <a:r>
              <a:rPr lang="en" sz="1100">
                <a:solidFill>
                  <a:schemeClr val="dk1"/>
                </a:solidFill>
                <a:latin typeface="Google Sans"/>
                <a:ea typeface="Google Sans"/>
                <a:cs typeface="Google Sans"/>
                <a:sym typeface="Google Sans"/>
              </a:rPr>
              <a:t> privacy policy and terms of service. The model does not contain any </a:t>
            </a:r>
            <a:r>
              <a:rPr b="1" lang="en" sz="1100">
                <a:solidFill>
                  <a:schemeClr val="dk1"/>
                </a:solidFill>
                <a:latin typeface="Google Sans"/>
                <a:ea typeface="Google Sans"/>
                <a:cs typeface="Google Sans"/>
                <a:sym typeface="Google Sans"/>
              </a:rPr>
              <a:t>personally identifiable information, </a:t>
            </a:r>
            <a:r>
              <a:rPr lang="en" sz="1100">
                <a:solidFill>
                  <a:schemeClr val="dk1"/>
                </a:solidFill>
                <a:latin typeface="Google Sans"/>
                <a:ea typeface="Google Sans"/>
                <a:cs typeface="Google Sans"/>
                <a:sym typeface="Google Sans"/>
              </a:rPr>
              <a:t>and all data used was anonymized to protect user privacy.</a:t>
            </a:r>
            <a:endParaRPr sz="1100">
              <a:solidFill>
                <a:schemeClr val="dk1"/>
              </a:solidFill>
              <a:latin typeface="Google Sans"/>
              <a:ea typeface="Google Sans"/>
              <a:cs typeface="Google Sans"/>
              <a:sym typeface="Google Sans"/>
            </a:endParaRPr>
          </a:p>
        </p:txBody>
      </p:sp>
      <p:sp>
        <p:nvSpPr>
          <p:cNvPr id="424" name="Google Shape;424;p16"/>
          <p:cNvSpPr txBox="1"/>
          <p:nvPr/>
        </p:nvSpPr>
        <p:spPr>
          <a:xfrm>
            <a:off x="4343400" y="4705350"/>
            <a:ext cx="3006900" cy="16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000">
                <a:solidFill>
                  <a:schemeClr val="dk1"/>
                </a:solidFill>
                <a:latin typeface="Google Sans"/>
                <a:ea typeface="Google Sans"/>
                <a:cs typeface="Google Sans"/>
                <a:sym typeface="Google Sans"/>
              </a:rPr>
              <a:t>Performance of champion model - tuned random forest model on test holdout data.</a:t>
            </a:r>
            <a:endParaRPr i="1" sz="1000">
              <a:solidFill>
                <a:schemeClr val="dk1"/>
              </a:solidFill>
              <a:latin typeface="Google Sans"/>
              <a:ea typeface="Google Sans"/>
              <a:cs typeface="Google Sans"/>
              <a:sym typeface="Google Sans"/>
            </a:endParaRPr>
          </a:p>
        </p:txBody>
      </p:sp>
      <p:sp>
        <p:nvSpPr>
          <p:cNvPr id="425" name="Google Shape;425;p16"/>
          <p:cNvSpPr txBox="1"/>
          <p:nvPr/>
        </p:nvSpPr>
        <p:spPr>
          <a:xfrm>
            <a:off x="466725" y="8543925"/>
            <a:ext cx="6963600" cy="97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chemeClr val="dk1"/>
                </a:solidFill>
                <a:latin typeface="Google Sans"/>
                <a:ea typeface="Google Sans"/>
                <a:cs typeface="Google Sans"/>
                <a:sym typeface="Google Sans"/>
              </a:rPr>
              <a:t>Going forward, we recommend an </a:t>
            </a:r>
            <a:r>
              <a:rPr b="1" lang="en" sz="1100">
                <a:solidFill>
                  <a:schemeClr val="dk1"/>
                </a:solidFill>
                <a:latin typeface="Google Sans"/>
                <a:ea typeface="Google Sans"/>
                <a:cs typeface="Google Sans"/>
                <a:sym typeface="Google Sans"/>
              </a:rPr>
              <a:t>adoption of the model </a:t>
            </a:r>
            <a:r>
              <a:rPr lang="en" sz="1100">
                <a:solidFill>
                  <a:schemeClr val="dk1"/>
                </a:solidFill>
                <a:latin typeface="Google Sans"/>
                <a:ea typeface="Google Sans"/>
                <a:cs typeface="Google Sans"/>
                <a:sym typeface="Google Sans"/>
              </a:rPr>
              <a:t>with continuous model training to ensure the model remains effective as trends and behaviors change over time. Regular monitoring of the model's performance and making necessary adjustments is also crucial. While automation can save time and effort, </a:t>
            </a:r>
            <a:r>
              <a:rPr b="1" lang="en" sz="1100">
                <a:solidFill>
                  <a:schemeClr val="dk1"/>
                </a:solidFill>
                <a:latin typeface="Google Sans"/>
                <a:ea typeface="Google Sans"/>
                <a:cs typeface="Google Sans"/>
                <a:sym typeface="Google Sans"/>
              </a:rPr>
              <a:t>it's important to have a human in the loop for critical decisions.</a:t>
            </a:r>
            <a:r>
              <a:rPr lang="en" sz="1100">
                <a:solidFill>
                  <a:schemeClr val="dk1"/>
                </a:solidFill>
                <a:latin typeface="Google Sans"/>
                <a:ea typeface="Google Sans"/>
                <a:cs typeface="Google Sans"/>
                <a:sym typeface="Google Sans"/>
              </a:rPr>
              <a:t> The model should be used as a tool to assist decision-making, not replace it entirely.</a:t>
            </a:r>
            <a:endParaRPr sz="1100">
              <a:solidFill>
                <a:schemeClr val="dk1"/>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